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282" r:id="rId3"/>
    <p:sldId id="582" r:id="rId4"/>
    <p:sldId id="580" r:id="rId5"/>
    <p:sldId id="584" r:id="rId6"/>
    <p:sldId id="585" r:id="rId7"/>
    <p:sldId id="589" r:id="rId8"/>
    <p:sldId id="586" r:id="rId9"/>
    <p:sldId id="587" r:id="rId10"/>
    <p:sldId id="588" r:id="rId11"/>
    <p:sldId id="560"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582"/>
            <p14:sldId id="580"/>
            <p14:sldId id="584"/>
            <p14:sldId id="585"/>
            <p14:sldId id="589"/>
            <p14:sldId id="586"/>
            <p14:sldId id="587"/>
            <p14:sldId id="588"/>
            <p14:sldId id="560"/>
            <p14:sldId id="273"/>
            <p14:sldId id="274"/>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36" autoAdjust="0"/>
    <p:restoredTop sz="96447" autoAdjust="0"/>
  </p:normalViewPr>
  <p:slideViewPr>
    <p:cSldViewPr snapToGrid="0">
      <p:cViewPr varScale="1">
        <p:scale>
          <a:sx n="89" d="100"/>
          <a:sy n="89" d="100"/>
        </p:scale>
        <p:origin x="-41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7.wmf"/><Relationship Id="rId1"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Matrices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Matrices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Matrices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Matrices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10.wav"/><Relationship Id="rId7" Type="http://schemas.openxmlformats.org/officeDocument/2006/relationships/image" Target="../media/image21.wmf"/><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13.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5.bin"/><Relationship Id="rId4" Type="http://schemas.openxmlformats.org/officeDocument/2006/relationships/audio" Target="../media/media10.wav"/><Relationship Id="rId9"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wav"/><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10.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6.wav"/><Relationship Id="rId7" Type="http://schemas.openxmlformats.org/officeDocument/2006/relationships/image" Target="../media/image12.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4.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6.wav"/><Relationship Id="rId9" Type="http://schemas.openxmlformats.org/officeDocument/2006/relationships/image" Target="../media/image13.wm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wav"/><Relationship Id="rId7" Type="http://schemas.openxmlformats.org/officeDocument/2006/relationships/image" Target="../media/image15.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8.wav"/><Relationship Id="rId7" Type="http://schemas.openxmlformats.org/officeDocument/2006/relationships/image" Target="../media/image16.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7.bin"/><Relationship Id="rId11" Type="http://schemas.openxmlformats.org/officeDocument/2006/relationships/image" Target="../media/image18.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8.wav"/><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9.wav"/><Relationship Id="rId7" Type="http://schemas.openxmlformats.org/officeDocument/2006/relationships/image" Target="../media/image19.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9.wav"/><Relationship Id="rId9"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6.4.2 </a:t>
            </a:r>
            <a:r>
              <a:rPr lang="en-CA" dirty="0" smtClean="0"/>
              <a:t>Classification of matrices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358"/>
    </mc:Choice>
    <mc:Fallback>
      <p:transition spd="slow" advTm="9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matrix is a </a:t>
            </a:r>
            <a:r>
              <a:rPr lang="en-US" i="1" dirty="0" smtClean="0"/>
              <a:t>lower-triangular matrix </a:t>
            </a:r>
            <a:r>
              <a:rPr lang="en-US" dirty="0" smtClean="0"/>
              <a:t>if the all entries above or to the right of the diagonal are zero</a:t>
            </a:r>
          </a:p>
          <a:p>
            <a:pPr lvl="1"/>
            <a:r>
              <a:rPr lang="en-US" dirty="0" smtClean="0"/>
              <a:t>All diagonal matrices are lower-triangular</a:t>
            </a:r>
            <a:endParaRPr lang="en-CA" dirty="0"/>
          </a:p>
        </p:txBody>
      </p:sp>
      <p:graphicFrame>
        <p:nvGraphicFramePr>
          <p:cNvPr id="10" name="Object 9"/>
          <p:cNvGraphicFramePr>
            <a:graphicFrameLocks noChangeAspect="1"/>
          </p:cNvGraphicFramePr>
          <p:nvPr>
            <p:extLst>
              <p:ext uri="{D42A27DB-BD31-4B8C-83A1-F6EECF244321}">
                <p14:modId xmlns:p14="http://schemas.microsoft.com/office/powerpoint/2010/main" val="566177913"/>
              </p:ext>
            </p:extLst>
          </p:nvPr>
        </p:nvGraphicFramePr>
        <p:xfrm>
          <a:off x="865188" y="2805113"/>
          <a:ext cx="4135437" cy="2054225"/>
        </p:xfrm>
        <a:graphic>
          <a:graphicData uri="http://schemas.openxmlformats.org/presentationml/2006/ole">
            <mc:AlternateContent xmlns:mc="http://schemas.openxmlformats.org/markup-compatibility/2006">
              <mc:Choice xmlns:v="urn:schemas-microsoft-com:vml" Requires="v">
                <p:oleObj spid="_x0000_s333847" name="Equation" r:id="rId6" imgW="3479760" imgH="1879560" progId="Equation.DSMT4">
                  <p:embed/>
                </p:oleObj>
              </mc:Choice>
              <mc:Fallback>
                <p:oleObj name="Equation" r:id="rId6" imgW="3479760" imgH="1879560" progId="Equation.DSMT4">
                  <p:embed/>
                  <p:pic>
                    <p:nvPicPr>
                      <p:cNvPr id="0" name=""/>
                      <p:cNvPicPr>
                        <a:picLocks noChangeAspect="1" noChangeArrowheads="1"/>
                      </p:cNvPicPr>
                      <p:nvPr/>
                    </p:nvPicPr>
                    <p:blipFill>
                      <a:blip r:embed="rId7"/>
                      <a:srcRect/>
                      <a:stretch>
                        <a:fillRect/>
                      </a:stretch>
                    </p:blipFill>
                    <p:spPr bwMode="auto">
                      <a:xfrm>
                        <a:off x="865188" y="2805113"/>
                        <a:ext cx="4135437"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Lower-triangular matrix</a:t>
            </a:r>
            <a:endParaRPr lang="en-CA"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937431137"/>
              </p:ext>
            </p:extLst>
          </p:nvPr>
        </p:nvGraphicFramePr>
        <p:xfrm>
          <a:off x="4481513" y="4605338"/>
          <a:ext cx="2233612" cy="2049462"/>
        </p:xfrm>
        <a:graphic>
          <a:graphicData uri="http://schemas.openxmlformats.org/presentationml/2006/ole">
            <mc:AlternateContent xmlns:mc="http://schemas.openxmlformats.org/markup-compatibility/2006">
              <mc:Choice xmlns:v="urn:schemas-microsoft-com:vml" Requires="v">
                <p:oleObj spid="_x0000_s333848" name="Equation" r:id="rId8" imgW="1879560" imgH="1879560" progId="Equation.DSMT4">
                  <p:embed/>
                </p:oleObj>
              </mc:Choice>
              <mc:Fallback>
                <p:oleObj name="Equation" r:id="rId8" imgW="1879560" imgH="1879560" progId="Equation.DSMT4">
                  <p:embed/>
                  <p:pic>
                    <p:nvPicPr>
                      <p:cNvPr id="0" name=""/>
                      <p:cNvPicPr>
                        <a:picLocks noChangeAspect="1" noChangeArrowheads="1"/>
                      </p:cNvPicPr>
                      <p:nvPr/>
                    </p:nvPicPr>
                    <p:blipFill>
                      <a:blip r:embed="rId9"/>
                      <a:srcRect/>
                      <a:stretch>
                        <a:fillRect/>
                      </a:stretch>
                    </p:blipFill>
                    <p:spPr bwMode="auto">
                      <a:xfrm>
                        <a:off x="4481513" y="4605338"/>
                        <a:ext cx="223361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421055047"/>
              </p:ext>
            </p:extLst>
          </p:nvPr>
        </p:nvGraphicFramePr>
        <p:xfrm>
          <a:off x="5492750" y="3044825"/>
          <a:ext cx="2884488" cy="1219200"/>
        </p:xfrm>
        <a:graphic>
          <a:graphicData uri="http://schemas.openxmlformats.org/presentationml/2006/ole">
            <mc:AlternateContent xmlns:mc="http://schemas.openxmlformats.org/markup-compatibility/2006">
              <mc:Choice xmlns:v="urn:schemas-microsoft-com:vml" Requires="v">
                <p:oleObj spid="_x0000_s333849" name="Equation" r:id="rId10" imgW="2425680" imgH="1117440" progId="Equation.DSMT4">
                  <p:embed/>
                </p:oleObj>
              </mc:Choice>
              <mc:Fallback>
                <p:oleObj name="Equation" r:id="rId10" imgW="2425680" imgH="1117440" progId="Equation.DSMT4">
                  <p:embed/>
                  <p:pic>
                    <p:nvPicPr>
                      <p:cNvPr id="0" name=""/>
                      <p:cNvPicPr>
                        <a:picLocks noChangeAspect="1" noChangeArrowheads="1"/>
                      </p:cNvPicPr>
                      <p:nvPr/>
                    </p:nvPicPr>
                    <p:blipFill>
                      <a:blip r:embed="rId11"/>
                      <a:srcRect/>
                      <a:stretch>
                        <a:fillRect/>
                      </a:stretch>
                    </p:blipFill>
                    <p:spPr bwMode="auto">
                      <a:xfrm>
                        <a:off x="5492750" y="3044825"/>
                        <a:ext cx="28844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4789216"/>
      </p:ext>
    </p:extLst>
  </p:cSld>
  <p:clrMapOvr>
    <a:masterClrMapping/>
  </p:clrMapOvr>
  <mc:AlternateContent xmlns:mc="http://schemas.openxmlformats.org/markup-compatibility/2006" xmlns:p14="http://schemas.microsoft.com/office/powerpoint/2010/main">
    <mc:Choice Requires="p14">
      <p:transition spd="slow" p14:dur="2000" advTm="35695"/>
    </mc:Choice>
    <mc:Fallback xmlns="">
      <p:transition spd="slow" advTm="35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Know about the zero and identity matrices</a:t>
            </a:r>
            <a:endParaRPr lang="en-US" dirty="0" smtClean="0">
              <a:latin typeface="Times New Roman" panose="02020603050405020304" pitchFamily="18" charset="0"/>
            </a:endParaRPr>
          </a:p>
          <a:p>
            <a:pPr lvl="1"/>
            <a:r>
              <a:rPr lang="en-US" dirty="0" smtClean="0">
                <a:latin typeface="Times New Roman" panose="02020603050405020304" pitchFamily="18" charset="0"/>
              </a:rPr>
              <a:t>Understand </a:t>
            </a:r>
            <a:r>
              <a:rPr lang="en-US" dirty="0" smtClean="0">
                <a:latin typeface="Times New Roman" panose="02020603050405020304" pitchFamily="18" charset="0"/>
              </a:rPr>
              <a:t>when a matrix may be described as being a</a:t>
            </a:r>
          </a:p>
          <a:p>
            <a:pPr lvl="2"/>
            <a:r>
              <a:rPr lang="en-US" dirty="0" smtClean="0">
                <a:latin typeface="Times New Roman" panose="02020603050405020304" pitchFamily="18" charset="0"/>
              </a:rPr>
              <a:t>Diagonal matrix</a:t>
            </a:r>
          </a:p>
          <a:p>
            <a:pPr lvl="2"/>
            <a:r>
              <a:rPr lang="en-US" dirty="0">
                <a:latin typeface="Times New Roman" panose="02020603050405020304" pitchFamily="18" charset="0"/>
              </a:rPr>
              <a:t>T</a:t>
            </a:r>
            <a:r>
              <a:rPr lang="en-US" dirty="0" smtClean="0">
                <a:latin typeface="Times New Roman" panose="02020603050405020304" pitchFamily="18" charset="0"/>
              </a:rPr>
              <a:t>ri-diagonal matrix</a:t>
            </a:r>
          </a:p>
          <a:p>
            <a:pPr lvl="2"/>
            <a:r>
              <a:rPr lang="en-US" dirty="0" smtClean="0">
                <a:latin typeface="Times New Roman" panose="02020603050405020304" pitchFamily="18" charset="0"/>
              </a:rPr>
              <a:t>Upper-triangular matrix</a:t>
            </a:r>
          </a:p>
          <a:p>
            <a:pPr lvl="2"/>
            <a:r>
              <a:rPr lang="en-US" dirty="0">
                <a:latin typeface="Times New Roman" panose="02020603050405020304" pitchFamily="18" charset="0"/>
              </a:rPr>
              <a:t>L</a:t>
            </a:r>
            <a:r>
              <a:rPr lang="en-US" dirty="0" smtClean="0">
                <a:latin typeface="Times New Roman" panose="02020603050405020304" pitchFamily="18" charset="0"/>
              </a:rPr>
              <a:t>ower-triangular </a:t>
            </a:r>
            <a:r>
              <a:rPr lang="en-US" dirty="0" smtClean="0">
                <a:latin typeface="Times New Roman" panose="02020603050405020304" pitchFamily="18" charset="0"/>
              </a:rPr>
              <a:t>matrix</a:t>
            </a:r>
          </a:p>
          <a:p>
            <a:pPr lvl="1"/>
            <a:endParaRPr lang="en-US" dirty="0" smtClean="0">
              <a:latin typeface="Times New Roman" panose="02020603050405020304" pitchFamily="18" charset="0"/>
            </a:endParaRPr>
          </a:p>
          <a:p>
            <a:pPr lvl="1"/>
            <a:endParaRPr lang="en-US" i="1"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5161134"/>
      </p:ext>
    </p:extLst>
  </p:cSld>
  <p:clrMapOvr>
    <a:masterClrMapping/>
  </p:clrMapOvr>
  <mc:AlternateContent xmlns:mc="http://schemas.openxmlformats.org/markup-compatibility/2006">
    <mc:Choice xmlns:p14="http://schemas.microsoft.com/office/powerpoint/2010/main" Requires="p14">
      <p:transition spd="slow" p14:dur="2000" advTm="21487"/>
    </mc:Choice>
    <mc:Fallback>
      <p:transition spd="slow" advTm="21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a:t>
            </a:r>
            <a:r>
              <a:rPr lang="en-US" dirty="0" smtClean="0"/>
              <a:t>1]	</a:t>
            </a:r>
            <a:r>
              <a:rPr lang="en-US" dirty="0"/>
              <a:t>https://en.wikipedia.org/wiki/Matrix_(mathematics)</a:t>
            </a:r>
            <a:endParaRPr lang="en-CA" sz="2000" dirty="0" smtClean="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r>
              <a:rPr lang="en-CA" sz="1800" dirty="0" smtClean="0"/>
              <a:t>.</a:t>
            </a:r>
          </a:p>
          <a:p>
            <a:pPr marL="0" indent="0">
              <a:buNone/>
            </a:pPr>
            <a:endParaRPr lang="en-CA" sz="105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square and rectangular matrices</a:t>
            </a:r>
            <a:endParaRPr lang="en-US" dirty="0" smtClean="0"/>
          </a:p>
          <a:p>
            <a:pPr lvl="1"/>
            <a:r>
              <a:rPr lang="en-US" dirty="0" smtClean="0"/>
              <a:t>Define diagonal matrices, tri-diagonal matrices, and upper- and lower-triangular matrices</a:t>
            </a: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4001"/>
    </mc:Choice>
    <mc:Fallback>
      <p:transition spd="slow" advTm="14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matrices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142270" cy="4525963"/>
          </a:xfrm>
        </p:spPr>
        <p:txBody>
          <a:bodyPr/>
          <a:lstStyle/>
          <a:p>
            <a:r>
              <a:rPr lang="en-US" dirty="0" smtClean="0">
                <a:latin typeface="Times New Roman" panose="02020603050405020304" pitchFamily="18" charset="0"/>
              </a:rPr>
              <a:t>To review, a square matrix is a matrix where the number rows equals the number of columns</a:t>
            </a:r>
          </a:p>
          <a:p>
            <a:pPr lvl="1"/>
            <a:r>
              <a:rPr lang="en-US" dirty="0" smtClean="0">
                <a:latin typeface="Times New Roman" panose="02020603050405020304" pitchFamily="18" charset="0"/>
              </a:rPr>
              <a:t>All matrices are </a:t>
            </a:r>
            <a:r>
              <a:rPr lang="en-US" i="1" dirty="0" smtClean="0">
                <a:latin typeface="Times New Roman" panose="02020603050405020304" pitchFamily="18" charset="0"/>
              </a:rPr>
              <a:t>rectangular </a:t>
            </a:r>
            <a:r>
              <a:rPr lang="en-US" dirty="0" smtClean="0">
                <a:latin typeface="Times New Roman" panose="02020603050405020304" pitchFamily="18" charset="0"/>
              </a:rPr>
              <a:t>matrices</a:t>
            </a:r>
          </a:p>
          <a:p>
            <a:pPr lvl="1"/>
            <a:r>
              <a:rPr lang="en-US" dirty="0" smtClean="0">
                <a:latin typeface="Times New Roman" panose="02020603050405020304" pitchFamily="18" charset="0"/>
              </a:rPr>
              <a:t>A square matrix is a rectangular matrix,</a:t>
            </a:r>
            <a:br>
              <a:rPr lang="en-US" dirty="0" smtClean="0">
                <a:latin typeface="Times New Roman" panose="02020603050405020304" pitchFamily="18" charset="0"/>
              </a:rPr>
            </a:br>
            <a:r>
              <a:rPr lang="en-US" dirty="0" smtClean="0">
                <a:latin typeface="Times New Roman" panose="02020603050405020304" pitchFamily="18" charset="0"/>
              </a:rPr>
              <a:t>	so we may end up referring to non-square rectangular matrices</a:t>
            </a:r>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pPr marL="0" indent="0">
              <a:buNone/>
            </a:pPr>
            <a:r>
              <a:rPr lang="en-US" dirty="0">
                <a:latin typeface="Times New Roman" panose="02020603050405020304" pitchFamily="18" charset="0"/>
              </a:rPr>
              <a:t>	</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13" name="Object 12"/>
          <p:cNvGraphicFramePr>
            <a:graphicFrameLocks noChangeAspect="1"/>
          </p:cNvGraphicFramePr>
          <p:nvPr>
            <p:extLst>
              <p:ext uri="{D42A27DB-BD31-4B8C-83A1-F6EECF244321}">
                <p14:modId xmlns:p14="http://schemas.microsoft.com/office/powerpoint/2010/main" val="1580290311"/>
              </p:ext>
            </p:extLst>
          </p:nvPr>
        </p:nvGraphicFramePr>
        <p:xfrm>
          <a:off x="2145665" y="3645171"/>
          <a:ext cx="4316413" cy="2054225"/>
        </p:xfrm>
        <a:graphic>
          <a:graphicData uri="http://schemas.openxmlformats.org/presentationml/2006/ole">
            <mc:AlternateContent xmlns:mc="http://schemas.openxmlformats.org/markup-compatibility/2006">
              <mc:Choice xmlns:v="urn:schemas-microsoft-com:vml" Requires="v">
                <p:oleObj spid="_x0000_s327692" name="Equation" r:id="rId6" imgW="3632040" imgH="1879560" progId="Equation.DSMT4">
                  <p:embed/>
                </p:oleObj>
              </mc:Choice>
              <mc:Fallback>
                <p:oleObj name="Equation" r:id="rId6" imgW="3632040" imgH="1879560" progId="Equation.DSMT4">
                  <p:embed/>
                  <p:pic>
                    <p:nvPicPr>
                      <p:cNvPr id="0" name=""/>
                      <p:cNvPicPr>
                        <a:picLocks noChangeAspect="1" noChangeArrowheads="1"/>
                      </p:cNvPicPr>
                      <p:nvPr/>
                    </p:nvPicPr>
                    <p:blipFill>
                      <a:blip r:embed="rId7"/>
                      <a:srcRect/>
                      <a:stretch>
                        <a:fillRect/>
                      </a:stretch>
                    </p:blipFill>
                    <p:spPr bwMode="auto">
                      <a:xfrm>
                        <a:off x="2145665" y="3645171"/>
                        <a:ext cx="4316413"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72249372"/>
      </p:ext>
    </p:extLst>
  </p:cSld>
  <p:clrMapOvr>
    <a:masterClrMapping/>
  </p:clrMapOvr>
  <mc:AlternateContent xmlns:mc="http://schemas.openxmlformats.org/markup-compatibility/2006">
    <mc:Choice xmlns:p14="http://schemas.microsoft.com/office/powerpoint/2010/main" Requires="p14">
      <p:transition spd="slow" p14:dur="2000" advTm="43318"/>
    </mc:Choice>
    <mc:Fallback>
      <p:transition spd="slow" advTm="4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 matrix</a:t>
            </a:r>
            <a:endParaRPr lang="en-CA" dirty="0"/>
          </a:p>
        </p:txBody>
      </p:sp>
      <p:sp>
        <p:nvSpPr>
          <p:cNvPr id="3" name="Content Placeholder 2"/>
          <p:cNvSpPr>
            <a:spLocks noGrp="1"/>
          </p:cNvSpPr>
          <p:nvPr>
            <p:ph idx="1"/>
          </p:nvPr>
        </p:nvSpPr>
        <p:spPr/>
        <p:txBody>
          <a:bodyPr/>
          <a:lstStyle/>
          <a:p>
            <a:r>
              <a:rPr lang="en-US" dirty="0" smtClean="0"/>
              <a:t>Like the zero vector, the </a:t>
            </a:r>
            <a:r>
              <a:rPr lang="en-US" i="1" dirty="0">
                <a:latin typeface="Times New Roman" panose="02020603050405020304" pitchFamily="18" charset="0"/>
              </a:rPr>
              <a:t>m</a:t>
            </a:r>
            <a:r>
              <a:rPr lang="en-US" dirty="0">
                <a:latin typeface="Times New Roman" panose="02020603050405020304" pitchFamily="18" charset="0"/>
              </a:rPr>
              <a:t> × </a:t>
            </a:r>
            <a:r>
              <a:rPr lang="en-US" i="1" dirty="0" smtClean="0">
                <a:latin typeface="Times New Roman" panose="02020603050405020304" pitchFamily="18" charset="0"/>
              </a:rPr>
              <a:t>n </a:t>
            </a:r>
            <a:r>
              <a:rPr lang="en-US" dirty="0" smtClean="0"/>
              <a:t>matrix of all zeros is described as the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 </a:t>
            </a:r>
            <a:r>
              <a:rPr lang="en-US" i="1" dirty="0" smtClean="0">
                <a:latin typeface="Times New Roman" panose="02020603050405020304" pitchFamily="18" charset="0"/>
              </a:rPr>
              <a:t>zero</a:t>
            </a:r>
            <a:r>
              <a:rPr lang="en-US" dirty="0" smtClean="0">
                <a:latin typeface="Times New Roman" panose="02020603050405020304" pitchFamily="18" charset="0"/>
              </a:rPr>
              <a:t> </a:t>
            </a:r>
            <a:r>
              <a:rPr lang="en-US" dirty="0" smtClean="0"/>
              <a:t>matrix</a:t>
            </a:r>
          </a:p>
          <a:p>
            <a:pPr lvl="1"/>
            <a:r>
              <a:rPr lang="en-US" dirty="0" smtClean="0"/>
              <a:t>It is denoted with an italicized O subscripted with </a:t>
            </a:r>
            <a:r>
              <a:rPr lang="en-US" i="1" dirty="0" smtClean="0"/>
              <a:t>m</a:t>
            </a:r>
            <a:r>
              <a:rPr lang="en-US" dirty="0" smtClean="0"/>
              <a:t>, </a:t>
            </a:r>
            <a:r>
              <a:rPr lang="en-US" i="1" dirty="0" smtClean="0"/>
              <a:t>n</a:t>
            </a:r>
          </a:p>
          <a:p>
            <a:pPr lvl="1"/>
            <a:endParaRPr lang="en-US" i="1" dirty="0"/>
          </a:p>
          <a:p>
            <a:pPr lvl="1"/>
            <a:endParaRPr lang="en-US" i="1" dirty="0" smtClean="0"/>
          </a:p>
          <a:p>
            <a:pPr lvl="1"/>
            <a:endParaRPr lang="en-US" i="1" dirty="0"/>
          </a:p>
          <a:p>
            <a:pPr lvl="1"/>
            <a:endParaRPr lang="en-US" i="1" dirty="0" smtClean="0"/>
          </a:p>
          <a:p>
            <a:pPr lvl="1"/>
            <a:endParaRPr lang="en-US" i="1" dirty="0"/>
          </a:p>
          <a:p>
            <a:pPr lvl="1"/>
            <a:endParaRPr lang="en-US" i="1" dirty="0" smtClean="0"/>
          </a:p>
          <a:p>
            <a:pPr lvl="1"/>
            <a:endParaRPr lang="en-US" i="1" dirty="0"/>
          </a:p>
          <a:p>
            <a:pPr lvl="1"/>
            <a:endParaRPr lang="en-US" i="1" dirty="0" smtClean="0"/>
          </a:p>
          <a:p>
            <a:pPr lvl="1"/>
            <a:r>
              <a:rPr lang="en-US" dirty="0" smtClean="0"/>
              <a:t>A square zero matrix may be </a:t>
            </a:r>
            <a:r>
              <a:rPr lang="en-US" dirty="0" err="1" smtClean="0"/>
              <a:t>representedby</a:t>
            </a:r>
            <a:r>
              <a:rPr lang="en-US" dirty="0" smtClean="0"/>
              <a:t> </a:t>
            </a:r>
            <a:r>
              <a:rPr lang="en-US" i="1" dirty="0" smtClean="0">
                <a:latin typeface="Times New Roman" panose="02020603050405020304" pitchFamily="18" charset="0"/>
              </a:rPr>
              <a:t>O</a:t>
            </a:r>
            <a:r>
              <a:rPr lang="en-US" i="1" baseline="-25000" dirty="0" smtClean="0">
                <a:latin typeface="Times New Roman" panose="02020603050405020304" pitchFamily="18" charset="0"/>
              </a:rPr>
              <a:t>n</a:t>
            </a:r>
            <a:endParaRPr lang="en-CA" dirty="0">
              <a:latin typeface="Times New Roman" panose="02020603050405020304" pitchFamily="18" charset="0"/>
            </a:endParaRPr>
          </a:p>
          <a:p>
            <a:pPr lvl="1"/>
            <a:endParaRPr lang="en-CA"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997773257"/>
              </p:ext>
            </p:extLst>
          </p:nvPr>
        </p:nvGraphicFramePr>
        <p:xfrm>
          <a:off x="2735263" y="2844800"/>
          <a:ext cx="3125787" cy="2055813"/>
        </p:xfrm>
        <a:graphic>
          <a:graphicData uri="http://schemas.openxmlformats.org/presentationml/2006/ole">
            <mc:AlternateContent xmlns:mc="http://schemas.openxmlformats.org/markup-compatibility/2006">
              <mc:Choice xmlns:v="urn:schemas-microsoft-com:vml" Requires="v">
                <p:oleObj spid="_x0000_s328716" name="Equation" r:id="rId6" imgW="2628720" imgH="1879560" progId="Equation.DSMT4">
                  <p:embed/>
                </p:oleObj>
              </mc:Choice>
              <mc:Fallback>
                <p:oleObj name="Equation" r:id="rId6" imgW="2628720" imgH="1879560" progId="Equation.DSMT4">
                  <p:embed/>
                  <p:pic>
                    <p:nvPicPr>
                      <p:cNvPr id="0" name="Object 7"/>
                      <p:cNvPicPr>
                        <a:picLocks noChangeAspect="1" noChangeArrowheads="1"/>
                      </p:cNvPicPr>
                      <p:nvPr/>
                    </p:nvPicPr>
                    <p:blipFill>
                      <a:blip r:embed="rId7"/>
                      <a:srcRect/>
                      <a:stretch>
                        <a:fillRect/>
                      </a:stretch>
                    </p:blipFill>
                    <p:spPr bwMode="auto">
                      <a:xfrm>
                        <a:off x="2735263" y="2844800"/>
                        <a:ext cx="3125787"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Connector 7"/>
          <p:cNvCxnSpPr/>
          <p:nvPr/>
        </p:nvCxnSpPr>
        <p:spPr>
          <a:xfrm>
            <a:off x="2538814" y="2850784"/>
            <a:ext cx="10757" cy="1871830"/>
          </a:xfrm>
          <a:prstGeom prst="line">
            <a:avLst/>
          </a:prstGeom>
          <a:ln w="28575">
            <a:solidFill>
              <a:schemeClr val="bg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3648650" y="5154718"/>
            <a:ext cx="2160491" cy="8953"/>
          </a:xfrm>
          <a:prstGeom prst="line">
            <a:avLst/>
          </a:prstGeom>
          <a:ln w="28575">
            <a:solidFill>
              <a:schemeClr val="bg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115695" y="3470251"/>
            <a:ext cx="407484" cy="461665"/>
          </a:xfrm>
          <a:prstGeom prst="rect">
            <a:avLst/>
          </a:prstGeom>
        </p:spPr>
        <p:txBody>
          <a:bodyPr wrap="none">
            <a:spAutoFit/>
          </a:bodyPr>
          <a:lstStyle/>
          <a:p>
            <a:r>
              <a:rPr lang="en-US" sz="2400" i="1" dirty="0">
                <a:solidFill>
                  <a:schemeClr val="bg1"/>
                </a:solidFill>
                <a:latin typeface="Times New Roman" panose="02020603050405020304" pitchFamily="18" charset="0"/>
              </a:rPr>
              <a:t>m</a:t>
            </a:r>
            <a:endParaRPr lang="en-CA" sz="2400" dirty="0">
              <a:solidFill>
                <a:schemeClr val="bg1"/>
              </a:solidFill>
            </a:endParaRPr>
          </a:p>
        </p:txBody>
      </p:sp>
      <p:sp>
        <p:nvSpPr>
          <p:cNvPr id="12" name="Rectangle 11"/>
          <p:cNvSpPr/>
          <p:nvPr/>
        </p:nvSpPr>
        <p:spPr>
          <a:xfrm>
            <a:off x="4570224" y="5150242"/>
            <a:ext cx="338554" cy="461665"/>
          </a:xfrm>
          <a:prstGeom prst="rect">
            <a:avLst/>
          </a:prstGeom>
        </p:spPr>
        <p:txBody>
          <a:bodyPr wrap="none">
            <a:spAutoFit/>
          </a:bodyPr>
          <a:lstStyle/>
          <a:p>
            <a:r>
              <a:rPr lang="en-US" sz="2400" i="1" dirty="0" smtClean="0">
                <a:solidFill>
                  <a:schemeClr val="bg1"/>
                </a:solidFill>
                <a:latin typeface="Times New Roman" panose="02020603050405020304" pitchFamily="18" charset="0"/>
              </a:rPr>
              <a:t>n</a:t>
            </a:r>
            <a:endParaRPr lang="en-CA" sz="2400" dirty="0">
              <a:solidFill>
                <a:schemeClr val="bg1"/>
              </a:solidFill>
            </a:endParaRPr>
          </a:p>
        </p:txBody>
      </p:sp>
      <p:pic>
        <p:nvPicPr>
          <p:cNvPr id="15" name="Audio 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47815995"/>
      </p:ext>
    </p:extLst>
  </p:cSld>
  <p:clrMapOvr>
    <a:masterClrMapping/>
  </p:clrMapOvr>
  <mc:AlternateContent xmlns:mc="http://schemas.openxmlformats.org/markup-compatibility/2006">
    <mc:Choice xmlns:p14="http://schemas.microsoft.com/office/powerpoint/2010/main" Requires="p14">
      <p:transition spd="slow" p14:dur="2000" advTm="52091"/>
    </mc:Choice>
    <mc:Fallback>
      <p:transition spd="slow" advTm="52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5"/>
                </p:tgtEl>
              </p:cMediaNode>
            </p:audio>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Matrices depending on zeros</a:t>
            </a:r>
            <a:endParaRPr lang="en-CA" dirty="0"/>
          </a:p>
        </p:txBody>
      </p:sp>
      <p:sp>
        <p:nvSpPr>
          <p:cNvPr id="3" name="Content Placeholder 2"/>
          <p:cNvSpPr>
            <a:spLocks noGrp="1"/>
          </p:cNvSpPr>
          <p:nvPr>
            <p:ph idx="1"/>
          </p:nvPr>
        </p:nvSpPr>
        <p:spPr/>
        <p:txBody>
          <a:bodyPr/>
          <a:lstStyle/>
          <a:p>
            <a:r>
              <a:rPr lang="en-US" dirty="0" smtClean="0"/>
              <a:t>A matrix may be given other names to identify them depending on where the zeros of that matrix are:</a:t>
            </a:r>
          </a:p>
          <a:p>
            <a:pPr lvl="1"/>
            <a:r>
              <a:rPr lang="en-US" dirty="0" smtClean="0"/>
              <a:t>Diagonal matrices</a:t>
            </a:r>
          </a:p>
          <a:p>
            <a:pPr lvl="1"/>
            <a:r>
              <a:rPr lang="en-US" dirty="0" smtClean="0"/>
              <a:t>Tri-diagonal matrices</a:t>
            </a:r>
          </a:p>
          <a:p>
            <a:pPr lvl="1"/>
            <a:r>
              <a:rPr lang="en-US" dirty="0" smtClean="0"/>
              <a:t>Upper-triangular matrices</a:t>
            </a:r>
          </a:p>
          <a:p>
            <a:pPr lvl="1"/>
            <a:r>
              <a:rPr lang="en-US" dirty="0" smtClean="0"/>
              <a:t>Lower-triangular matrices</a:t>
            </a:r>
            <a:endParaRPr lang="en-CA"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3537454"/>
      </p:ext>
    </p:extLst>
  </p:cSld>
  <p:clrMapOvr>
    <a:masterClrMapping/>
  </p:clrMapOvr>
  <mc:AlternateContent xmlns:mc="http://schemas.openxmlformats.org/markup-compatibility/2006" xmlns:p14="http://schemas.microsoft.com/office/powerpoint/2010/main">
    <mc:Choice Requires="p14">
      <p:transition spd="slow" p14:dur="2000" advTm="22820"/>
    </mc:Choice>
    <mc:Fallback xmlns="">
      <p:transition spd="slow" advTm="22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Diagonal matrix</a:t>
            </a:r>
            <a:endParaRPr lang="en-CA" dirty="0"/>
          </a:p>
        </p:txBody>
      </p:sp>
      <p:sp>
        <p:nvSpPr>
          <p:cNvPr id="3" name="Content Placeholder 2"/>
          <p:cNvSpPr>
            <a:spLocks noGrp="1"/>
          </p:cNvSpPr>
          <p:nvPr>
            <p:ph idx="1"/>
          </p:nvPr>
        </p:nvSpPr>
        <p:spPr/>
        <p:txBody>
          <a:bodyPr/>
          <a:lstStyle/>
          <a:p>
            <a:r>
              <a:rPr lang="en-US" dirty="0" smtClean="0"/>
              <a:t>A matrix is a </a:t>
            </a:r>
            <a:r>
              <a:rPr lang="en-US" i="1" dirty="0" smtClean="0"/>
              <a:t>diagonal matrix </a:t>
            </a:r>
            <a:r>
              <a:rPr lang="en-US" dirty="0" smtClean="0"/>
              <a:t>if all off-diagonal entries are zero</a:t>
            </a:r>
          </a:p>
          <a:p>
            <a:pPr lvl="1"/>
            <a:r>
              <a:rPr lang="en-US" dirty="0" smtClean="0"/>
              <a:t>The zero matrix is a diagonal matrix</a:t>
            </a:r>
            <a:endParaRPr lang="en-CA"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86720025"/>
              </p:ext>
            </p:extLst>
          </p:nvPr>
        </p:nvGraphicFramePr>
        <p:xfrm>
          <a:off x="779145" y="2805113"/>
          <a:ext cx="3940175" cy="2054225"/>
        </p:xfrm>
        <a:graphic>
          <a:graphicData uri="http://schemas.openxmlformats.org/presentationml/2006/ole">
            <mc:AlternateContent xmlns:mc="http://schemas.openxmlformats.org/markup-compatibility/2006">
              <mc:Choice xmlns:v="urn:schemas-microsoft-com:vml" Requires="v">
                <p:oleObj spid="_x0000_s330779" name="Equation" r:id="rId6" imgW="3314520" imgH="1879560" progId="Equation.DSMT4">
                  <p:embed/>
                </p:oleObj>
              </mc:Choice>
              <mc:Fallback>
                <p:oleObj name="Equation" r:id="rId6" imgW="3314520" imgH="1879560" progId="Equation.DSMT4">
                  <p:embed/>
                  <p:pic>
                    <p:nvPicPr>
                      <p:cNvPr id="0" name="Object 12"/>
                      <p:cNvPicPr>
                        <a:picLocks noChangeAspect="1" noChangeArrowheads="1"/>
                      </p:cNvPicPr>
                      <p:nvPr/>
                    </p:nvPicPr>
                    <p:blipFill>
                      <a:blip r:embed="rId7"/>
                      <a:srcRect/>
                      <a:stretch>
                        <a:fillRect/>
                      </a:stretch>
                    </p:blipFill>
                    <p:spPr bwMode="auto">
                      <a:xfrm>
                        <a:off x="779145" y="2805113"/>
                        <a:ext cx="394017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62891191"/>
              </p:ext>
            </p:extLst>
          </p:nvPr>
        </p:nvGraphicFramePr>
        <p:xfrm>
          <a:off x="5315585" y="4558983"/>
          <a:ext cx="2052638" cy="2049462"/>
        </p:xfrm>
        <a:graphic>
          <a:graphicData uri="http://schemas.openxmlformats.org/presentationml/2006/ole">
            <mc:AlternateContent xmlns:mc="http://schemas.openxmlformats.org/markup-compatibility/2006">
              <mc:Choice xmlns:v="urn:schemas-microsoft-com:vml" Requires="v">
                <p:oleObj spid="_x0000_s330780" name="Equation" r:id="rId8" imgW="1726920" imgH="1879560" progId="Equation.DSMT4">
                  <p:embed/>
                </p:oleObj>
              </mc:Choice>
              <mc:Fallback>
                <p:oleObj name="Equation" r:id="rId8" imgW="1726920" imgH="1879560" progId="Equation.DSMT4">
                  <p:embed/>
                  <p:pic>
                    <p:nvPicPr>
                      <p:cNvPr id="0" name="Object 13"/>
                      <p:cNvPicPr>
                        <a:picLocks noChangeAspect="1" noChangeArrowheads="1"/>
                      </p:cNvPicPr>
                      <p:nvPr/>
                    </p:nvPicPr>
                    <p:blipFill>
                      <a:blip r:embed="rId9"/>
                      <a:srcRect/>
                      <a:stretch>
                        <a:fillRect/>
                      </a:stretch>
                    </p:blipFill>
                    <p:spPr bwMode="auto">
                      <a:xfrm>
                        <a:off x="5315585" y="4558983"/>
                        <a:ext cx="205263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10138380"/>
              </p:ext>
            </p:extLst>
          </p:nvPr>
        </p:nvGraphicFramePr>
        <p:xfrm>
          <a:off x="5435600" y="3044825"/>
          <a:ext cx="2882900" cy="1219200"/>
        </p:xfrm>
        <a:graphic>
          <a:graphicData uri="http://schemas.openxmlformats.org/presentationml/2006/ole">
            <mc:AlternateContent xmlns:mc="http://schemas.openxmlformats.org/markup-compatibility/2006">
              <mc:Choice xmlns:v="urn:schemas-microsoft-com:vml" Requires="v">
                <p:oleObj spid="_x0000_s330781" name="Equation" r:id="rId10" imgW="2425680" imgH="1117440" progId="Equation.DSMT4">
                  <p:embed/>
                </p:oleObj>
              </mc:Choice>
              <mc:Fallback>
                <p:oleObj name="Equation" r:id="rId10" imgW="2425680" imgH="1117440" progId="Equation.DSMT4">
                  <p:embed/>
                  <p:pic>
                    <p:nvPicPr>
                      <p:cNvPr id="0" name="Object 10"/>
                      <p:cNvPicPr>
                        <a:picLocks noChangeAspect="1" noChangeArrowheads="1"/>
                      </p:cNvPicPr>
                      <p:nvPr/>
                    </p:nvPicPr>
                    <p:blipFill>
                      <a:blip r:embed="rId11"/>
                      <a:srcRect/>
                      <a:stretch>
                        <a:fillRect/>
                      </a:stretch>
                    </p:blipFill>
                    <p:spPr bwMode="auto">
                      <a:xfrm>
                        <a:off x="5435600" y="3044825"/>
                        <a:ext cx="2882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15101484"/>
      </p:ext>
    </p:extLst>
  </p:cSld>
  <p:clrMapOvr>
    <a:masterClrMapping/>
  </p:clrMapOvr>
  <mc:AlternateContent xmlns:mc="http://schemas.openxmlformats.org/markup-compatibility/2006" xmlns:p14="http://schemas.microsoft.com/office/powerpoint/2010/main">
    <mc:Choice Requires="p14">
      <p:transition spd="slow" p14:dur="2000" advTm="45180"/>
    </mc:Choice>
    <mc:Fallback xmlns="">
      <p:transition spd="slow" advTm="4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Diagonal matrix</a:t>
            </a:r>
            <a:endParaRPr lang="en-CA" dirty="0"/>
          </a:p>
        </p:txBody>
      </p:sp>
      <p:sp>
        <p:nvSpPr>
          <p:cNvPr id="3" name="Content Placeholder 2"/>
          <p:cNvSpPr>
            <a:spLocks noGrp="1"/>
          </p:cNvSpPr>
          <p:nvPr>
            <p:ph idx="1"/>
          </p:nvPr>
        </p:nvSpPr>
        <p:spPr/>
        <p:txBody>
          <a:bodyPr/>
          <a:lstStyle/>
          <a:p>
            <a:r>
              <a:rPr lang="en-US" dirty="0" smtClean="0"/>
              <a:t>One important square diagonal matrix is the </a:t>
            </a:r>
            <a:r>
              <a:rPr lang="en-US" i="1" dirty="0" smtClean="0"/>
              <a:t>identity matrix</a:t>
            </a:r>
            <a:endParaRPr lang="en-US" dirty="0" smtClean="0"/>
          </a:p>
          <a:p>
            <a:pPr lvl="1"/>
            <a:r>
              <a:rPr lang="en-US" dirty="0" smtClean="0"/>
              <a:t>All entries on the diagonal are 1, all other entries are zero</a:t>
            </a:r>
            <a:endParaRPr lang="en-CA" dirty="0">
              <a:latin typeface="Times New Roman" panose="02020603050405020304" pitchFamily="18" charset="0"/>
            </a:endParaRPr>
          </a:p>
          <a:p>
            <a:pPr lvl="1"/>
            <a:r>
              <a:rPr lang="en-US" dirty="0" smtClean="0"/>
              <a:t>It is denoted </a:t>
            </a:r>
            <a:r>
              <a:rPr lang="en-US" i="1" dirty="0" smtClean="0">
                <a:latin typeface="Times New Roman" panose="02020603050405020304" pitchFamily="18" charset="0"/>
              </a:rPr>
              <a:t>I</a:t>
            </a:r>
            <a:r>
              <a:rPr lang="en-US" i="1" baseline="-25000" dirty="0" smtClean="0">
                <a:latin typeface="Times New Roman" panose="02020603050405020304" pitchFamily="18" charset="0"/>
              </a:rPr>
              <a:t>n</a:t>
            </a:r>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791738447"/>
              </p:ext>
            </p:extLst>
          </p:nvPr>
        </p:nvGraphicFramePr>
        <p:xfrm>
          <a:off x="3025775" y="2640013"/>
          <a:ext cx="2868613" cy="2055812"/>
        </p:xfrm>
        <a:graphic>
          <a:graphicData uri="http://schemas.openxmlformats.org/presentationml/2006/ole">
            <mc:AlternateContent xmlns:mc="http://schemas.openxmlformats.org/markup-compatibility/2006">
              <mc:Choice xmlns:v="urn:schemas-microsoft-com:vml" Requires="v">
                <p:oleObj spid="_x0000_s334853" name="Equation" r:id="rId6" imgW="2412720" imgH="1879560" progId="Equation.DSMT4">
                  <p:embed/>
                </p:oleObj>
              </mc:Choice>
              <mc:Fallback>
                <p:oleObj name="Equation" r:id="rId6" imgW="2412720" imgH="1879560" progId="Equation.DSMT4">
                  <p:embed/>
                  <p:pic>
                    <p:nvPicPr>
                      <p:cNvPr id="0" name="Object 6"/>
                      <p:cNvPicPr>
                        <a:picLocks noChangeAspect="1" noChangeArrowheads="1"/>
                      </p:cNvPicPr>
                      <p:nvPr/>
                    </p:nvPicPr>
                    <p:blipFill>
                      <a:blip r:embed="rId7"/>
                      <a:srcRect/>
                      <a:stretch>
                        <a:fillRect/>
                      </a:stretch>
                    </p:blipFill>
                    <p:spPr bwMode="auto">
                      <a:xfrm>
                        <a:off x="3025775" y="2640013"/>
                        <a:ext cx="2868613"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47993363"/>
      </p:ext>
    </p:extLst>
  </p:cSld>
  <p:clrMapOvr>
    <a:masterClrMapping/>
  </p:clrMapOvr>
  <mc:AlternateContent xmlns:mc="http://schemas.openxmlformats.org/markup-compatibility/2006">
    <mc:Choice xmlns:p14="http://schemas.microsoft.com/office/powerpoint/2010/main" Requires="p14">
      <p:transition spd="slow" p14:dur="2000" advTm="34756"/>
    </mc:Choice>
    <mc:Fallback>
      <p:transition spd="slow" advTm="34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matrix is a </a:t>
            </a:r>
            <a:r>
              <a:rPr lang="en-US" i="1" dirty="0" smtClean="0"/>
              <a:t>tri-diagonal matrix </a:t>
            </a:r>
            <a:r>
              <a:rPr lang="en-US" dirty="0" smtClean="0"/>
              <a:t>if the only non-zero entries, if any, are on the diagonal or the sub- or super-diagonals</a:t>
            </a:r>
          </a:p>
          <a:p>
            <a:pPr lvl="1"/>
            <a:r>
              <a:rPr lang="en-US" dirty="0" smtClean="0"/>
              <a:t>All diagonal matrices are tri-diagonal</a:t>
            </a:r>
            <a:endParaRPr lang="en-CA" dirty="0"/>
          </a:p>
        </p:txBody>
      </p:sp>
      <p:graphicFrame>
        <p:nvGraphicFramePr>
          <p:cNvPr id="10" name="Object 9"/>
          <p:cNvGraphicFramePr>
            <a:graphicFrameLocks noChangeAspect="1"/>
          </p:cNvGraphicFramePr>
          <p:nvPr>
            <p:extLst>
              <p:ext uri="{D42A27DB-BD31-4B8C-83A1-F6EECF244321}">
                <p14:modId xmlns:p14="http://schemas.microsoft.com/office/powerpoint/2010/main" val="3425173207"/>
              </p:ext>
            </p:extLst>
          </p:nvPr>
        </p:nvGraphicFramePr>
        <p:xfrm>
          <a:off x="857250" y="2805113"/>
          <a:ext cx="4151313" cy="2054225"/>
        </p:xfrm>
        <a:graphic>
          <a:graphicData uri="http://schemas.openxmlformats.org/presentationml/2006/ole">
            <mc:AlternateContent xmlns:mc="http://schemas.openxmlformats.org/markup-compatibility/2006">
              <mc:Choice xmlns:v="urn:schemas-microsoft-com:vml" Requires="v">
                <p:oleObj spid="_x0000_s331804" name="Equation" r:id="rId6" imgW="3492360" imgH="1879560" progId="Equation.DSMT4">
                  <p:embed/>
                </p:oleObj>
              </mc:Choice>
              <mc:Fallback>
                <p:oleObj name="Equation" r:id="rId6" imgW="3492360" imgH="1879560" progId="Equation.DSMT4">
                  <p:embed/>
                  <p:pic>
                    <p:nvPicPr>
                      <p:cNvPr id="0" name="Object 12"/>
                      <p:cNvPicPr>
                        <a:picLocks noChangeAspect="1" noChangeArrowheads="1"/>
                      </p:cNvPicPr>
                      <p:nvPr/>
                    </p:nvPicPr>
                    <p:blipFill>
                      <a:blip r:embed="rId7"/>
                      <a:srcRect/>
                      <a:stretch>
                        <a:fillRect/>
                      </a:stretch>
                    </p:blipFill>
                    <p:spPr bwMode="auto">
                      <a:xfrm>
                        <a:off x="857250" y="2805113"/>
                        <a:ext cx="4151313"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Tri-diagonal matrix</a:t>
            </a:r>
            <a:endParaRPr lang="en-CA"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1034297635"/>
              </p:ext>
            </p:extLst>
          </p:nvPr>
        </p:nvGraphicFramePr>
        <p:xfrm>
          <a:off x="4481513" y="4605338"/>
          <a:ext cx="2233612" cy="2049462"/>
        </p:xfrm>
        <a:graphic>
          <a:graphicData uri="http://schemas.openxmlformats.org/presentationml/2006/ole">
            <mc:AlternateContent xmlns:mc="http://schemas.openxmlformats.org/markup-compatibility/2006">
              <mc:Choice xmlns:v="urn:schemas-microsoft-com:vml" Requires="v">
                <p:oleObj spid="_x0000_s331805" name="Equation" r:id="rId8" imgW="1879560" imgH="1879560" progId="Equation.DSMT4">
                  <p:embed/>
                </p:oleObj>
              </mc:Choice>
              <mc:Fallback>
                <p:oleObj name="Equation" r:id="rId8" imgW="1879560" imgH="1879560" progId="Equation.DSMT4">
                  <p:embed/>
                  <p:pic>
                    <p:nvPicPr>
                      <p:cNvPr id="0" name=""/>
                      <p:cNvPicPr>
                        <a:picLocks noChangeAspect="1" noChangeArrowheads="1"/>
                      </p:cNvPicPr>
                      <p:nvPr/>
                    </p:nvPicPr>
                    <p:blipFill>
                      <a:blip r:embed="rId9"/>
                      <a:srcRect/>
                      <a:stretch>
                        <a:fillRect/>
                      </a:stretch>
                    </p:blipFill>
                    <p:spPr bwMode="auto">
                      <a:xfrm>
                        <a:off x="4481513" y="4605338"/>
                        <a:ext cx="223361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526389833"/>
              </p:ext>
            </p:extLst>
          </p:nvPr>
        </p:nvGraphicFramePr>
        <p:xfrm>
          <a:off x="5492750" y="3044825"/>
          <a:ext cx="2882900" cy="1219200"/>
        </p:xfrm>
        <a:graphic>
          <a:graphicData uri="http://schemas.openxmlformats.org/presentationml/2006/ole">
            <mc:AlternateContent xmlns:mc="http://schemas.openxmlformats.org/markup-compatibility/2006">
              <mc:Choice xmlns:v="urn:schemas-microsoft-com:vml" Requires="v">
                <p:oleObj spid="_x0000_s331806" name="Equation" r:id="rId10" imgW="2425680" imgH="1117440" progId="Equation.DSMT4">
                  <p:embed/>
                </p:oleObj>
              </mc:Choice>
              <mc:Fallback>
                <p:oleObj name="Equation" r:id="rId10" imgW="2425680" imgH="1117440" progId="Equation.DSMT4">
                  <p:embed/>
                  <p:pic>
                    <p:nvPicPr>
                      <p:cNvPr id="0" name="Object 8"/>
                      <p:cNvPicPr>
                        <a:picLocks noChangeAspect="1" noChangeArrowheads="1"/>
                      </p:cNvPicPr>
                      <p:nvPr/>
                    </p:nvPicPr>
                    <p:blipFill>
                      <a:blip r:embed="rId11"/>
                      <a:srcRect/>
                      <a:stretch>
                        <a:fillRect/>
                      </a:stretch>
                    </p:blipFill>
                    <p:spPr bwMode="auto">
                      <a:xfrm>
                        <a:off x="5492750" y="3044825"/>
                        <a:ext cx="28829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83428434"/>
      </p:ext>
    </p:extLst>
  </p:cSld>
  <p:clrMapOvr>
    <a:masterClrMapping/>
  </p:clrMapOvr>
  <mc:AlternateContent xmlns:mc="http://schemas.openxmlformats.org/markup-compatibility/2006" xmlns:p14="http://schemas.microsoft.com/office/powerpoint/2010/main">
    <mc:Choice Requires="p14">
      <p:transition spd="slow" p14:dur="2000" advTm="39049"/>
    </mc:Choice>
    <mc:Fallback xmlns="">
      <p:transition spd="slow" advTm="39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 matrix is a </a:t>
            </a:r>
            <a:r>
              <a:rPr lang="en-US" i="1" dirty="0" smtClean="0"/>
              <a:t>upper-triangular matrix </a:t>
            </a:r>
            <a:r>
              <a:rPr lang="en-US" dirty="0" smtClean="0"/>
              <a:t>if the all entries below or to the left of the diagonal are zero</a:t>
            </a:r>
          </a:p>
          <a:p>
            <a:pPr lvl="1"/>
            <a:r>
              <a:rPr lang="en-US" dirty="0" smtClean="0"/>
              <a:t>All diagonal matrices are upper-triangular</a:t>
            </a:r>
            <a:endParaRPr lang="en-CA" dirty="0"/>
          </a:p>
        </p:txBody>
      </p:sp>
      <p:graphicFrame>
        <p:nvGraphicFramePr>
          <p:cNvPr id="10" name="Object 9"/>
          <p:cNvGraphicFramePr>
            <a:graphicFrameLocks noChangeAspect="1"/>
          </p:cNvGraphicFramePr>
          <p:nvPr>
            <p:extLst>
              <p:ext uri="{D42A27DB-BD31-4B8C-83A1-F6EECF244321}">
                <p14:modId xmlns:p14="http://schemas.microsoft.com/office/powerpoint/2010/main" val="2795750715"/>
              </p:ext>
            </p:extLst>
          </p:nvPr>
        </p:nvGraphicFramePr>
        <p:xfrm>
          <a:off x="835025" y="2805113"/>
          <a:ext cx="4195763" cy="2054225"/>
        </p:xfrm>
        <a:graphic>
          <a:graphicData uri="http://schemas.openxmlformats.org/presentationml/2006/ole">
            <mc:AlternateContent xmlns:mc="http://schemas.openxmlformats.org/markup-compatibility/2006">
              <mc:Choice xmlns:v="urn:schemas-microsoft-com:vml" Requires="v">
                <p:oleObj spid="_x0000_s332823" name="Equation" r:id="rId6" imgW="3530520" imgH="1879560" progId="Equation.DSMT4">
                  <p:embed/>
                </p:oleObj>
              </mc:Choice>
              <mc:Fallback>
                <p:oleObj name="Equation" r:id="rId6" imgW="3530520" imgH="1879560" progId="Equation.DSMT4">
                  <p:embed/>
                  <p:pic>
                    <p:nvPicPr>
                      <p:cNvPr id="0" name=""/>
                      <p:cNvPicPr>
                        <a:picLocks noChangeAspect="1" noChangeArrowheads="1"/>
                      </p:cNvPicPr>
                      <p:nvPr/>
                    </p:nvPicPr>
                    <p:blipFill>
                      <a:blip r:embed="rId7"/>
                      <a:srcRect/>
                      <a:stretch>
                        <a:fillRect/>
                      </a:stretch>
                    </p:blipFill>
                    <p:spPr bwMode="auto">
                      <a:xfrm>
                        <a:off x="835025" y="2805113"/>
                        <a:ext cx="4195763"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smtClean="0"/>
              <a:t>Upper-triangular matrix</a:t>
            </a:r>
            <a:endParaRPr lang="en-CA" dirty="0"/>
          </a:p>
        </p:txBody>
      </p:sp>
      <p:sp>
        <p:nvSpPr>
          <p:cNvPr id="4" name="Footer Placeholder 3"/>
          <p:cNvSpPr>
            <a:spLocks noGrp="1"/>
          </p:cNvSpPr>
          <p:nvPr>
            <p:ph type="ftr" sz="quarter" idx="11"/>
          </p:nvPr>
        </p:nvSpPr>
        <p:spPr/>
        <p:txBody>
          <a:bodyPr/>
          <a:lstStyle/>
          <a:p>
            <a:r>
              <a:rPr lang="en-CA" smtClean="0"/>
              <a:t>Matrices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3519812737"/>
              </p:ext>
            </p:extLst>
          </p:nvPr>
        </p:nvGraphicFramePr>
        <p:xfrm>
          <a:off x="4481513" y="4605338"/>
          <a:ext cx="2233612" cy="2049462"/>
        </p:xfrm>
        <a:graphic>
          <a:graphicData uri="http://schemas.openxmlformats.org/presentationml/2006/ole">
            <mc:AlternateContent xmlns:mc="http://schemas.openxmlformats.org/markup-compatibility/2006">
              <mc:Choice xmlns:v="urn:schemas-microsoft-com:vml" Requires="v">
                <p:oleObj spid="_x0000_s332824" name="Equation" r:id="rId8" imgW="1879560" imgH="1879560" progId="Equation.DSMT4">
                  <p:embed/>
                </p:oleObj>
              </mc:Choice>
              <mc:Fallback>
                <p:oleObj name="Equation" r:id="rId8" imgW="1879560" imgH="1879560" progId="Equation.DSMT4">
                  <p:embed/>
                  <p:pic>
                    <p:nvPicPr>
                      <p:cNvPr id="0" name=""/>
                      <p:cNvPicPr>
                        <a:picLocks noChangeAspect="1" noChangeArrowheads="1"/>
                      </p:cNvPicPr>
                      <p:nvPr/>
                    </p:nvPicPr>
                    <p:blipFill>
                      <a:blip r:embed="rId9"/>
                      <a:srcRect/>
                      <a:stretch>
                        <a:fillRect/>
                      </a:stretch>
                    </p:blipFill>
                    <p:spPr bwMode="auto">
                      <a:xfrm>
                        <a:off x="4481513" y="4605338"/>
                        <a:ext cx="223361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507462500"/>
              </p:ext>
            </p:extLst>
          </p:nvPr>
        </p:nvGraphicFramePr>
        <p:xfrm>
          <a:off x="5410200" y="3044825"/>
          <a:ext cx="3049588" cy="1219200"/>
        </p:xfrm>
        <a:graphic>
          <a:graphicData uri="http://schemas.openxmlformats.org/presentationml/2006/ole">
            <mc:AlternateContent xmlns:mc="http://schemas.openxmlformats.org/markup-compatibility/2006">
              <mc:Choice xmlns:v="urn:schemas-microsoft-com:vml" Requires="v">
                <p:oleObj spid="_x0000_s332825" name="Equation" r:id="rId10" imgW="2565360" imgH="1117440" progId="Equation.DSMT4">
                  <p:embed/>
                </p:oleObj>
              </mc:Choice>
              <mc:Fallback>
                <p:oleObj name="Equation" r:id="rId10" imgW="2565360" imgH="1117440" progId="Equation.DSMT4">
                  <p:embed/>
                  <p:pic>
                    <p:nvPicPr>
                      <p:cNvPr id="0" name=""/>
                      <p:cNvPicPr>
                        <a:picLocks noChangeAspect="1" noChangeArrowheads="1"/>
                      </p:cNvPicPr>
                      <p:nvPr/>
                    </p:nvPicPr>
                    <p:blipFill>
                      <a:blip r:embed="rId11"/>
                      <a:srcRect/>
                      <a:stretch>
                        <a:fillRect/>
                      </a:stretch>
                    </p:blipFill>
                    <p:spPr bwMode="auto">
                      <a:xfrm>
                        <a:off x="5410200" y="3044825"/>
                        <a:ext cx="30495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958938210"/>
      </p:ext>
    </p:extLst>
  </p:cSld>
  <p:clrMapOvr>
    <a:masterClrMapping/>
  </p:clrMapOvr>
  <mc:AlternateContent xmlns:mc="http://schemas.openxmlformats.org/markup-compatibility/2006" xmlns:p14="http://schemas.microsoft.com/office/powerpoint/2010/main">
    <mc:Choice Requires="p14">
      <p:transition spd="slow" p14:dur="2000" advTm="43956"/>
    </mc:Choice>
    <mc:Fallback xmlns="">
      <p:transition spd="slow" advTm="4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10.5"/>
</p:tagLst>
</file>

<file path=ppt/tags/tag2.xml><?xml version="1.0" encoding="utf-8"?>
<p:tagLst xmlns:a="http://schemas.openxmlformats.org/drawingml/2006/main" xmlns:r="http://schemas.openxmlformats.org/officeDocument/2006/relationships" xmlns:p="http://schemas.openxmlformats.org/presentationml/2006/main">
  <p:tag name="TIMING" val="|12.9|2.3|4.8|13"/>
</p:tagLst>
</file>

<file path=ppt/tags/tag3.xml><?xml version="1.0" encoding="utf-8"?>
<p:tagLst xmlns:a="http://schemas.openxmlformats.org/drawingml/2006/main" xmlns:r="http://schemas.openxmlformats.org/officeDocument/2006/relationships" xmlns:p="http://schemas.openxmlformats.org/presentationml/2006/main">
  <p:tag name="TIMING" val="|13.7|3.8|18.3"/>
</p:tagLst>
</file>

<file path=ppt/tags/tag4.xml><?xml version="1.0" encoding="utf-8"?>
<p:tagLst xmlns:a="http://schemas.openxmlformats.org/drawingml/2006/main" xmlns:r="http://schemas.openxmlformats.org/officeDocument/2006/relationships" xmlns:p="http://schemas.openxmlformats.org/presentationml/2006/main">
  <p:tag name="TIMING" val="|10.8|9.3"/>
</p:tagLst>
</file>

<file path=ppt/tags/tag5.xml><?xml version="1.0" encoding="utf-8"?>
<p:tagLst xmlns:a="http://schemas.openxmlformats.org/drawingml/2006/main" xmlns:r="http://schemas.openxmlformats.org/officeDocument/2006/relationships" xmlns:p="http://schemas.openxmlformats.org/presentationml/2006/main">
  <p:tag name="TIMING" val="|20.4|12.1"/>
</p:tagLst>
</file>

<file path=ppt/tags/tag6.xml><?xml version="1.0" encoding="utf-8"?>
<p:tagLst xmlns:a="http://schemas.openxmlformats.org/drawingml/2006/main" xmlns:r="http://schemas.openxmlformats.org/officeDocument/2006/relationships" xmlns:p="http://schemas.openxmlformats.org/presentationml/2006/main">
  <p:tag name="TIMING" val="|14.5|4.4|14.6"/>
</p:tagLst>
</file>

<file path=ppt/tags/tag7.xml><?xml version="1.0" encoding="utf-8"?>
<p:tagLst xmlns:a="http://schemas.openxmlformats.org/drawingml/2006/main" xmlns:r="http://schemas.openxmlformats.org/officeDocument/2006/relationships" xmlns:p="http://schemas.openxmlformats.org/presentationml/2006/main">
  <p:tag name="TIMING" val="|21.5|4|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30788</TotalTime>
  <Words>545</Words>
  <Application>Microsoft Office PowerPoint</Application>
  <PresentationFormat>On-screen Show (4:3)</PresentationFormat>
  <Paragraphs>97</Paragraphs>
  <Slides>15</Slides>
  <Notes>0</Notes>
  <HiddenSlides>0</HiddenSlides>
  <MMClips>15</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15</vt:i4>
      </vt:variant>
    </vt:vector>
  </HeadingPairs>
  <TitlesOfParts>
    <vt:vector size="18" baseType="lpstr">
      <vt:lpstr>Office Theme</vt:lpstr>
      <vt:lpstr>Equation</vt:lpstr>
      <vt:lpstr>MathType 6.0 Equation</vt:lpstr>
      <vt:lpstr>6.4.2 Classification of matrices</vt:lpstr>
      <vt:lpstr>Introduction</vt:lpstr>
      <vt:lpstr>Square matrices</vt:lpstr>
      <vt:lpstr>Zero matrix</vt:lpstr>
      <vt:lpstr>Matrices depending on zeros</vt:lpstr>
      <vt:lpstr>Diagonal matrix</vt:lpstr>
      <vt:lpstr>Diagonal matrix</vt:lpstr>
      <vt:lpstr>Tri-diagonal matrix</vt:lpstr>
      <vt:lpstr>Upper-triangular matrix</vt:lpstr>
      <vt:lpstr>Lower-triangular matrix</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711</cp:revision>
  <dcterms:created xsi:type="dcterms:W3CDTF">2020-04-30T19:27:29Z</dcterms:created>
  <dcterms:modified xsi:type="dcterms:W3CDTF">2020-10-09T19:51:43Z</dcterms:modified>
</cp:coreProperties>
</file>